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86" r:id="rId3"/>
    <p:sldId id="257" r:id="rId4"/>
    <p:sldId id="258" r:id="rId5"/>
    <p:sldId id="259" r:id="rId6"/>
    <p:sldId id="262" r:id="rId7"/>
    <p:sldId id="292" r:id="rId8"/>
    <p:sldId id="298" r:id="rId9"/>
    <p:sldId id="293" r:id="rId10"/>
    <p:sldId id="296" r:id="rId11"/>
    <p:sldId id="297" r:id="rId12"/>
    <p:sldId id="294" r:id="rId13"/>
    <p:sldId id="299" r:id="rId14"/>
    <p:sldId id="29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79" d="100"/>
          <a:sy n="79" d="100"/>
        </p:scale>
        <p:origin x="763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DE3D-F5DC-417F-A180-193023E1AB0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06B-9548-4A28-B768-C438C91B8F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320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DE3D-F5DC-417F-A180-193023E1AB0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06B-9548-4A28-B768-C438C91B8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274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DE3D-F5DC-417F-A180-193023E1AB0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06B-9548-4A28-B768-C438C91B8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78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DE3D-F5DC-417F-A180-193023E1AB0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06B-9548-4A28-B768-C438C91B8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74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DE3D-F5DC-417F-A180-193023E1AB0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06B-9548-4A28-B768-C438C91B8F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64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DE3D-F5DC-417F-A180-193023E1AB0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06B-9548-4A28-B768-C438C91B8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67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DE3D-F5DC-417F-A180-193023E1AB0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06B-9548-4A28-B768-C438C91B8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8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DE3D-F5DC-417F-A180-193023E1AB0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06B-9548-4A28-B768-C438C91B8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9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DE3D-F5DC-417F-A180-193023E1AB0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06B-9548-4A28-B768-C438C91B8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10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30FDE3D-F5DC-417F-A180-193023E1AB0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4EAA06B-9548-4A28-B768-C438C91B8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75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DE3D-F5DC-417F-A180-193023E1AB0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A06B-9548-4A28-B768-C438C91B8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06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30FDE3D-F5DC-417F-A180-193023E1AB0C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4EAA06B-9548-4A28-B768-C438C91B8F9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16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F1B059-A235-54AD-C0B3-C2A47761E6CB}"/>
              </a:ext>
            </a:extLst>
          </p:cNvPr>
          <p:cNvSpPr txBox="1"/>
          <p:nvPr/>
        </p:nvSpPr>
        <p:spPr>
          <a:xfrm>
            <a:off x="2268165" y="160109"/>
            <a:ext cx="76556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rgbClr val="0070C0"/>
                </a:solidFill>
                <a:latin typeface="+mj-lt"/>
              </a:rPr>
              <a:t>TRƯỜNG ĐẠI HỌC TRÀ VINH</a:t>
            </a:r>
          </a:p>
          <a:p>
            <a:pPr algn="ctr"/>
            <a:r>
              <a:rPr lang="en-US" sz="3500" b="1" dirty="0">
                <a:solidFill>
                  <a:srgbClr val="0070C0"/>
                </a:solidFill>
                <a:latin typeface="+mj-lt"/>
              </a:rPr>
              <a:t>KHOA KỸ THUẬT &amp; CÔNG NGHỆ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C3187D10-F1FA-0C9D-9B03-DDC57614A796}"/>
              </a:ext>
            </a:extLst>
          </p:cNvPr>
          <p:cNvSpPr/>
          <p:nvPr/>
        </p:nvSpPr>
        <p:spPr>
          <a:xfrm>
            <a:off x="0" y="83242"/>
            <a:ext cx="1721795" cy="1492639"/>
          </a:xfrm>
          <a:custGeom>
            <a:avLst/>
            <a:gdLst/>
            <a:ahLst/>
            <a:cxnLst/>
            <a:rect l="l" t="t" r="r" b="b"/>
            <a:pathLst>
              <a:path w="2191286" h="1898614">
                <a:moveTo>
                  <a:pt x="0" y="0"/>
                </a:moveTo>
                <a:lnTo>
                  <a:pt x="2191286" y="0"/>
                </a:lnTo>
                <a:lnTo>
                  <a:pt x="2191286" y="1898613"/>
                </a:lnTo>
                <a:lnTo>
                  <a:pt x="0" y="1898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063" t="-1253" r="-734578" b="-231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C0F1AA-F85D-F5C9-CF60-6AD296C2741D}"/>
              </a:ext>
            </a:extLst>
          </p:cNvPr>
          <p:cNvSpPr txBox="1"/>
          <p:nvPr/>
        </p:nvSpPr>
        <p:spPr>
          <a:xfrm>
            <a:off x="2496569" y="1463736"/>
            <a:ext cx="73516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0070C0"/>
                </a:solidFill>
              </a:rPr>
              <a:t>BÁO CÁO KẾT THÚC MÔN HỌC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52E537-6E8F-B87C-668A-06D285DBA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203" y="113704"/>
            <a:ext cx="1333795" cy="1655335"/>
          </a:xfrm>
          <a:prstGeom prst="rect">
            <a:avLst/>
          </a:prstGeom>
        </p:spPr>
      </p:pic>
      <p:pic>
        <p:nvPicPr>
          <p:cNvPr id="10" name="Picture 9" descr="A person pointing at a chart&#10;&#10;Description automatically generated">
            <a:extLst>
              <a:ext uri="{FF2B5EF4-FFF2-40B4-BE49-F238E27FC236}">
                <a16:creationId xmlns:a16="http://schemas.microsoft.com/office/drawing/2014/main" id="{16D8201E-EE01-2FCA-09A5-00AF83C059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95" y="3099130"/>
            <a:ext cx="3813105" cy="38131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CE1011-950A-59B0-2D52-41DA7F3D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52D854AB-21E1-4636-94F9-8FEFA1DC556C}" type="slidenum">
              <a:rPr lang="en-US" sz="2400" smtClean="0"/>
              <a:t>1</a:t>
            </a:fld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B567F-40F7-141A-735D-9B868E287CF3}"/>
              </a:ext>
            </a:extLst>
          </p:cNvPr>
          <p:cNvSpPr txBox="1"/>
          <p:nvPr/>
        </p:nvSpPr>
        <p:spPr>
          <a:xfrm>
            <a:off x="2496569" y="1965962"/>
            <a:ext cx="735160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chemeClr val="accent1"/>
                </a:solidFill>
              </a:rPr>
              <a:t>PHÁT TRIỂN WEB MÃ NGUỒN MỞ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407BB3-BD5B-A7F5-269B-FB654852A37D}"/>
              </a:ext>
            </a:extLst>
          </p:cNvPr>
          <p:cNvSpPr txBox="1"/>
          <p:nvPr/>
        </p:nvSpPr>
        <p:spPr>
          <a:xfrm>
            <a:off x="1348705" y="2815200"/>
            <a:ext cx="99451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accent1"/>
                </a:solidFill>
              </a:rPr>
              <a:t>XÂY DỰNG WEBSITE BÁN GIÀY SNEAKER BẰNG LARAVEL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033EDD-DAEF-87EC-28E9-F7669289928B}"/>
              </a:ext>
            </a:extLst>
          </p:cNvPr>
          <p:cNvSpPr txBox="1"/>
          <p:nvPr/>
        </p:nvSpPr>
        <p:spPr>
          <a:xfrm>
            <a:off x="276499" y="4365406"/>
            <a:ext cx="3983332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cs typeface="Times New Roman" panose="02020603050405020304" pitchFamily="18" charset="0"/>
              </a:rPr>
              <a:t>Nhóm</a:t>
            </a:r>
            <a:r>
              <a:rPr lang="en-US" sz="2000" b="1" dirty="0">
                <a:cs typeface="Times New Roman" panose="02020603050405020304" pitchFamily="18" charset="0"/>
              </a:rPr>
              <a:t> 9: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cs typeface="Times New Roman" panose="02020603050405020304" pitchFamily="18" charset="0"/>
              </a:rPr>
              <a:t>La Tấn Đạt – 110121206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cs typeface="Times New Roman" panose="02020603050405020304" pitchFamily="18" charset="0"/>
              </a:rPr>
              <a:t>Giang </a:t>
            </a:r>
            <a:r>
              <a:rPr lang="en-US" sz="2000" b="1" dirty="0" err="1">
                <a:cs typeface="Times New Roman" panose="02020603050405020304" pitchFamily="18" charset="0"/>
              </a:rPr>
              <a:t>Quốc</a:t>
            </a:r>
            <a:r>
              <a:rPr lang="en-US" sz="2000" b="1" dirty="0">
                <a:cs typeface="Times New Roman" panose="02020603050405020304" pitchFamily="18" charset="0"/>
              </a:rPr>
              <a:t> Huy – 110121002</a:t>
            </a:r>
          </a:p>
          <a:p>
            <a:pPr>
              <a:lnSpc>
                <a:spcPct val="150000"/>
              </a:lnSpc>
            </a:pPr>
            <a:r>
              <a:rPr lang="en-US" sz="2000" b="1" dirty="0" err="1">
                <a:cs typeface="Times New Roman" panose="02020603050405020304" pitchFamily="18" charset="0"/>
              </a:rPr>
              <a:t>Nguyễn</a:t>
            </a:r>
            <a:r>
              <a:rPr lang="en-US" sz="2000" b="1" dirty="0">
                <a:cs typeface="Times New Roman" panose="02020603050405020304" pitchFamily="18" charset="0"/>
              </a:rPr>
              <a:t> Duy Khang - 110121188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93DC37-2878-ECB9-53DF-CFAE32C9787C}"/>
              </a:ext>
            </a:extLst>
          </p:cNvPr>
          <p:cNvSpPr txBox="1"/>
          <p:nvPr/>
        </p:nvSpPr>
        <p:spPr>
          <a:xfrm>
            <a:off x="4104333" y="4370861"/>
            <a:ext cx="3983332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cs typeface="Times New Roman" panose="02020603050405020304" pitchFamily="18" charset="0"/>
              </a:rPr>
              <a:t>Giảng</a:t>
            </a:r>
            <a:r>
              <a:rPr lang="en-US" sz="2000" b="1" dirty="0"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cs typeface="Times New Roman" panose="02020603050405020304" pitchFamily="18" charset="0"/>
              </a:rPr>
              <a:t>viên</a:t>
            </a:r>
            <a:r>
              <a:rPr lang="en-US" sz="2000" b="1" dirty="0"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cs typeface="Times New Roman" panose="02020603050405020304" pitchFamily="18" charset="0"/>
              </a:rPr>
              <a:t>hướng</a:t>
            </a:r>
            <a:r>
              <a:rPr lang="en-US" sz="2000" b="1" dirty="0"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cs typeface="Times New Roman" panose="02020603050405020304" pitchFamily="18" charset="0"/>
              </a:rPr>
              <a:t>dẫn</a:t>
            </a:r>
            <a:r>
              <a:rPr lang="en-US" sz="2000" b="1" dirty="0">
                <a:cs typeface="Times New Roman" panose="02020603050405020304" pitchFamily="18" charset="0"/>
              </a:rPr>
              <a:t>:</a:t>
            </a:r>
            <a:br>
              <a:rPr lang="en-US" sz="2000" b="1" dirty="0">
                <a:cs typeface="Times New Roman" panose="02020603050405020304" pitchFamily="18" charset="0"/>
              </a:rPr>
            </a:br>
            <a:r>
              <a:rPr lang="en-US" sz="2000" b="1" dirty="0">
                <a:cs typeface="Times New Roman" panose="02020603050405020304" pitchFamily="18" charset="0"/>
              </a:rPr>
              <a:t>	</a:t>
            </a:r>
            <a:r>
              <a:rPr lang="en-US" sz="2000" b="1" dirty="0" err="1">
                <a:cs typeface="Times New Roman" panose="02020603050405020304" pitchFamily="18" charset="0"/>
              </a:rPr>
              <a:t>Ths</a:t>
            </a:r>
            <a:r>
              <a:rPr lang="en-US" sz="2000" b="1" dirty="0">
                <a:cs typeface="Times New Roman" panose="02020603050405020304" pitchFamily="18" charset="0"/>
              </a:rPr>
              <a:t>. </a:t>
            </a:r>
            <a:r>
              <a:rPr lang="en-US" sz="2000" b="1" dirty="0" err="1">
                <a:cs typeface="Times New Roman" panose="02020603050405020304" pitchFamily="18" charset="0"/>
              </a:rPr>
              <a:t>Nguyễn</a:t>
            </a:r>
            <a:r>
              <a:rPr lang="en-US" sz="2000" b="1" dirty="0"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cs typeface="Times New Roman" panose="02020603050405020304" pitchFamily="18" charset="0"/>
              </a:rPr>
              <a:t>Ngọc</a:t>
            </a:r>
            <a:r>
              <a:rPr lang="en-US" sz="2000" b="1" dirty="0"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cs typeface="Times New Roman" panose="02020603050405020304" pitchFamily="18" charset="0"/>
              </a:rPr>
              <a:t>Đan</a:t>
            </a:r>
            <a:r>
              <a:rPr lang="en-US" sz="2000" b="1" dirty="0">
                <a:cs typeface="Times New Roman" panose="02020603050405020304" pitchFamily="18" charset="0"/>
              </a:rPr>
              <a:t> Thanh</a:t>
            </a:r>
          </a:p>
        </p:txBody>
      </p:sp>
    </p:spTree>
    <p:extLst>
      <p:ext uri="{BB962C8B-B14F-4D97-AF65-F5344CB8AC3E}">
        <p14:creationId xmlns:p14="http://schemas.microsoft.com/office/powerpoint/2010/main" val="726765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388F0-7A56-C739-11EF-814597AB0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08A19C-4B18-5AEB-39F7-4B1D87B61F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22" y="818237"/>
            <a:ext cx="10490542" cy="5271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992200-0D9C-6CD5-199D-733E365DE49A}"/>
              </a:ext>
            </a:extLst>
          </p:cNvPr>
          <p:cNvSpPr txBox="1"/>
          <p:nvPr/>
        </p:nvSpPr>
        <p:spPr>
          <a:xfrm>
            <a:off x="2234425" y="209316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2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E9C82065-6776-65FF-441C-D468451B8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52D854AB-21E1-4636-94F9-8FEFA1DC556C}" type="slidenum">
              <a:rPr lang="en-US" sz="2400" smtClean="0"/>
              <a:t>10</a:t>
            </a:fld>
            <a:endParaRPr lang="en-US" sz="24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C366FD5-676D-921A-1B9D-D2F1441EBC46}"/>
              </a:ext>
            </a:extLst>
          </p:cNvPr>
          <p:cNvCxnSpPr>
            <a:cxnSpLocks/>
          </p:cNvCxnSpPr>
          <p:nvPr/>
        </p:nvCxnSpPr>
        <p:spPr>
          <a:xfrm>
            <a:off x="507345" y="458803"/>
            <a:ext cx="0" cy="457200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32BA167-EEF0-55B2-6D1D-B99BB3DDA008}"/>
              </a:ext>
            </a:extLst>
          </p:cNvPr>
          <p:cNvSpPr txBox="1"/>
          <p:nvPr/>
        </p:nvSpPr>
        <p:spPr>
          <a:xfrm>
            <a:off x="439249" y="442604"/>
            <a:ext cx="2900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Mô</a:t>
            </a:r>
            <a:r>
              <a:rPr lang="en-US" sz="2400" b="1" dirty="0"/>
              <a:t> </a:t>
            </a:r>
            <a:r>
              <a:rPr lang="en-US" sz="2400" b="1" dirty="0" err="1"/>
              <a:t>hình</a:t>
            </a:r>
            <a:r>
              <a:rPr lang="en-US" sz="2400" b="1" dirty="0"/>
              <a:t> </a:t>
            </a:r>
            <a:r>
              <a:rPr lang="en-US" sz="2400" b="1" dirty="0" err="1"/>
              <a:t>dữ</a:t>
            </a:r>
            <a:r>
              <a:rPr lang="en-US" sz="2400" b="1" dirty="0"/>
              <a:t> </a:t>
            </a:r>
            <a:r>
              <a:rPr lang="en-US" sz="2400" b="1" dirty="0" err="1"/>
              <a:t>liệu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84569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EFAE6-2157-5957-3446-CBAE9D09E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C5197F06-CBFC-213E-34F7-E456ABC74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878" y="458803"/>
            <a:ext cx="8015592" cy="5700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5D0B5C-30E1-B732-DCD2-9C1A1A4DDEDB}"/>
              </a:ext>
            </a:extLst>
          </p:cNvPr>
          <p:cNvSpPr txBox="1"/>
          <p:nvPr/>
        </p:nvSpPr>
        <p:spPr>
          <a:xfrm>
            <a:off x="2234425" y="209316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2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9A82C0A6-B2AD-8B08-7643-6C45A444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52D854AB-21E1-4636-94F9-8FEFA1DC556C}" type="slidenum">
              <a:rPr lang="en-US" sz="2400" smtClean="0"/>
              <a:t>11</a:t>
            </a:fld>
            <a:endParaRPr lang="en-US" sz="24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86FEBF8-E1B2-BB7E-AFB8-53AFF83BD154}"/>
              </a:ext>
            </a:extLst>
          </p:cNvPr>
          <p:cNvCxnSpPr>
            <a:cxnSpLocks/>
          </p:cNvCxnSpPr>
          <p:nvPr/>
        </p:nvCxnSpPr>
        <p:spPr>
          <a:xfrm>
            <a:off x="507345" y="458803"/>
            <a:ext cx="0" cy="457200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9456695-8837-C021-68F5-B2BE8DAF2550}"/>
              </a:ext>
            </a:extLst>
          </p:cNvPr>
          <p:cNvSpPr txBox="1"/>
          <p:nvPr/>
        </p:nvSpPr>
        <p:spPr>
          <a:xfrm>
            <a:off x="410065" y="442604"/>
            <a:ext cx="2900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Use case </a:t>
            </a:r>
            <a:r>
              <a:rPr lang="en-US" sz="2400" b="1" dirty="0" err="1"/>
              <a:t>tổng</a:t>
            </a:r>
            <a:r>
              <a:rPr lang="en-US" sz="2400" b="1" dirty="0"/>
              <a:t> </a:t>
            </a:r>
            <a:r>
              <a:rPr lang="en-US" sz="2400" b="1" dirty="0" err="1"/>
              <a:t>quát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40666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85E2DF-50D2-B1A3-3BAA-A8F4FA599008}"/>
              </a:ext>
            </a:extLst>
          </p:cNvPr>
          <p:cNvSpPr txBox="1"/>
          <p:nvPr/>
        </p:nvSpPr>
        <p:spPr>
          <a:xfrm>
            <a:off x="2234425" y="209316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2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EBC51D97-D817-293B-6AEE-C4C43EC13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52D854AB-21E1-4636-94F9-8FEFA1DC556C}" type="slidenum">
              <a:rPr lang="en-US" sz="2400" smtClean="0"/>
              <a:t>12</a:t>
            </a:fld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C032D7-7868-FD46-A726-30C4A2AFA319}"/>
              </a:ext>
            </a:extLst>
          </p:cNvPr>
          <p:cNvSpPr txBox="1"/>
          <p:nvPr/>
        </p:nvSpPr>
        <p:spPr>
          <a:xfrm>
            <a:off x="1202568" y="241917"/>
            <a:ext cx="101273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chemeClr val="accent1">
                    <a:lumMod val="75000"/>
                  </a:schemeClr>
                </a:solidFill>
              </a:rPr>
              <a:t>3 – KẾT LUẬN VÀ HƯỚNG PHÁT TRIỂN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E67D76B-4C52-A0C9-F65B-683C116506EC}"/>
              </a:ext>
            </a:extLst>
          </p:cNvPr>
          <p:cNvCxnSpPr>
            <a:cxnSpLocks/>
          </p:cNvCxnSpPr>
          <p:nvPr/>
        </p:nvCxnSpPr>
        <p:spPr>
          <a:xfrm>
            <a:off x="2030937" y="1894499"/>
            <a:ext cx="8130125" cy="5048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9772D21-609B-90BB-4605-8EC66F6417FD}"/>
              </a:ext>
            </a:extLst>
          </p:cNvPr>
          <p:cNvCxnSpPr>
            <a:cxnSpLocks/>
          </p:cNvCxnSpPr>
          <p:nvPr/>
        </p:nvCxnSpPr>
        <p:spPr>
          <a:xfrm>
            <a:off x="6096000" y="1935151"/>
            <a:ext cx="0" cy="315367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56731F8-2971-3D17-92C0-400CFB2986DE}"/>
              </a:ext>
            </a:extLst>
          </p:cNvPr>
          <p:cNvSpPr txBox="1"/>
          <p:nvPr/>
        </p:nvSpPr>
        <p:spPr>
          <a:xfrm>
            <a:off x="3197202" y="2045802"/>
            <a:ext cx="22697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Hoàn </a:t>
            </a:r>
            <a:r>
              <a:rPr lang="en-US" sz="30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endParaRPr lang="en-US" sz="3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4B34F8-0325-45D6-DAD9-2DFFBDA4A87E}"/>
              </a:ext>
            </a:extLst>
          </p:cNvPr>
          <p:cNvSpPr txBox="1"/>
          <p:nvPr/>
        </p:nvSpPr>
        <p:spPr>
          <a:xfrm>
            <a:off x="6958750" y="2690787"/>
            <a:ext cx="3867202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9A25D-01AB-E253-7C7D-14DBC0A5E3D6}"/>
              </a:ext>
            </a:extLst>
          </p:cNvPr>
          <p:cNvSpPr txBox="1"/>
          <p:nvPr/>
        </p:nvSpPr>
        <p:spPr>
          <a:xfrm>
            <a:off x="1931514" y="2596753"/>
            <a:ext cx="4164485" cy="2806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Hoàn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2DC728-0BB6-6084-9A02-451CB1B2C71B}"/>
              </a:ext>
            </a:extLst>
          </p:cNvPr>
          <p:cNvSpPr txBox="1"/>
          <p:nvPr/>
        </p:nvSpPr>
        <p:spPr>
          <a:xfrm>
            <a:off x="6725056" y="2059957"/>
            <a:ext cx="32898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3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3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endParaRPr lang="en-US" sz="3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B2EA2C81-259D-8BE4-0886-9D298A573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6048" y="2716541"/>
            <a:ext cx="501878" cy="484632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0D446B8B-89C4-ECE0-2799-82A439873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2530" y="3199684"/>
            <a:ext cx="501878" cy="484632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54BD59E0-0087-8951-C283-EBDD5DADB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2260" y="4026535"/>
            <a:ext cx="501878" cy="484632"/>
          </a:xfrm>
          <a:prstGeom prst="rect">
            <a:avLst/>
          </a:prstGeom>
        </p:spPr>
      </p:pic>
      <p:pic>
        <p:nvPicPr>
          <p:cNvPr id="27" name="Graphic 26" descr="Checkmark with solid fill">
            <a:extLst>
              <a:ext uri="{FF2B5EF4-FFF2-40B4-BE49-F238E27FC236}">
                <a16:creationId xmlns:a16="http://schemas.microsoft.com/office/drawing/2014/main" id="{02FD2037-4A70-B91B-7ADB-C79CBCC95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5991" y="4500341"/>
            <a:ext cx="501878" cy="4846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C8E7159-0067-7308-11E4-A12CB2DBF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519" y="2782362"/>
            <a:ext cx="438142" cy="43814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2C3CAFC-26DF-626B-690B-967DB12E1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517" y="3625955"/>
            <a:ext cx="438142" cy="43814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44A4DF6-7D64-412C-E904-CD9945DDF706}"/>
              </a:ext>
            </a:extLst>
          </p:cNvPr>
          <p:cNvSpPr txBox="1"/>
          <p:nvPr/>
        </p:nvSpPr>
        <p:spPr>
          <a:xfrm>
            <a:off x="6958750" y="3514150"/>
            <a:ext cx="2486807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38CEA54-7CC1-6B83-6334-45321DD39572}"/>
              </a:ext>
            </a:extLst>
          </p:cNvPr>
          <p:cNvCxnSpPr>
            <a:cxnSpLocks/>
          </p:cNvCxnSpPr>
          <p:nvPr/>
        </p:nvCxnSpPr>
        <p:spPr>
          <a:xfrm>
            <a:off x="393649" y="1164894"/>
            <a:ext cx="0" cy="457200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AD20EF1-4E52-9659-94BB-F208176A3995}"/>
              </a:ext>
            </a:extLst>
          </p:cNvPr>
          <p:cNvSpPr txBox="1"/>
          <p:nvPr/>
        </p:nvSpPr>
        <p:spPr>
          <a:xfrm>
            <a:off x="-359987" y="1169512"/>
            <a:ext cx="2900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Kết</a:t>
            </a:r>
            <a:r>
              <a:rPr lang="en-US" sz="2400" b="1" dirty="0"/>
              <a:t> </a:t>
            </a:r>
            <a:r>
              <a:rPr lang="en-US" sz="2400" b="1" dirty="0" err="1"/>
              <a:t>luận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32514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D0D86-15E4-8847-C531-0694ED6C9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524B57-0F69-0CE5-B65A-FBD352D582A6}"/>
              </a:ext>
            </a:extLst>
          </p:cNvPr>
          <p:cNvSpPr txBox="1"/>
          <p:nvPr/>
        </p:nvSpPr>
        <p:spPr>
          <a:xfrm>
            <a:off x="2234425" y="209316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2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4D1D4889-6B97-80F0-9BD2-855599D4A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52D854AB-21E1-4636-94F9-8FEFA1DC556C}" type="slidenum">
              <a:rPr lang="en-US" sz="2400" smtClean="0"/>
              <a:t>13</a:t>
            </a:fld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88B570-D4C4-4DB1-3B3F-D3FC43A86062}"/>
              </a:ext>
            </a:extLst>
          </p:cNvPr>
          <p:cNvSpPr txBox="1"/>
          <p:nvPr/>
        </p:nvSpPr>
        <p:spPr>
          <a:xfrm>
            <a:off x="1202568" y="241917"/>
            <a:ext cx="101273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chemeClr val="accent1">
                    <a:lumMod val="75000"/>
                  </a:schemeClr>
                </a:solidFill>
              </a:rPr>
              <a:t>3 – KẾT LUẬN VÀ HƯỚNG PHÁT TRIỂN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309532-2C7D-1FA3-05C3-23F15C2C702E}"/>
              </a:ext>
            </a:extLst>
          </p:cNvPr>
          <p:cNvCxnSpPr>
            <a:cxnSpLocks/>
          </p:cNvCxnSpPr>
          <p:nvPr/>
        </p:nvCxnSpPr>
        <p:spPr>
          <a:xfrm>
            <a:off x="312792" y="1152491"/>
            <a:ext cx="0" cy="457200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282584-B7EE-0D8B-1F55-42EFE8D7B572}"/>
              </a:ext>
            </a:extLst>
          </p:cNvPr>
          <p:cNvSpPr txBox="1"/>
          <p:nvPr/>
        </p:nvSpPr>
        <p:spPr>
          <a:xfrm>
            <a:off x="215512" y="1136292"/>
            <a:ext cx="2900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triển</a:t>
            </a:r>
            <a:endParaRPr lang="en-US" sz="2400" b="1" dirty="0"/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D92FC220-1704-D7E1-0120-EA351F3C524D}"/>
              </a:ext>
            </a:extLst>
          </p:cNvPr>
          <p:cNvSpPr/>
          <p:nvPr/>
        </p:nvSpPr>
        <p:spPr>
          <a:xfrm>
            <a:off x="666348" y="1764106"/>
            <a:ext cx="9234109" cy="830997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6EE0DF9D-2C78-8889-6E8A-ED97D26F6099}"/>
              </a:ext>
            </a:extLst>
          </p:cNvPr>
          <p:cNvSpPr/>
          <p:nvPr/>
        </p:nvSpPr>
        <p:spPr>
          <a:xfrm>
            <a:off x="666352" y="3958257"/>
            <a:ext cx="9231645" cy="810780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7B7ADDA3-5003-D502-174F-C9FC22A26C23}"/>
              </a:ext>
            </a:extLst>
          </p:cNvPr>
          <p:cNvSpPr/>
          <p:nvPr/>
        </p:nvSpPr>
        <p:spPr>
          <a:xfrm>
            <a:off x="663888" y="2880883"/>
            <a:ext cx="9234109" cy="839960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28A323-CB78-FB1F-B4CE-D23EC15B2A7F}"/>
              </a:ext>
            </a:extLst>
          </p:cNvPr>
          <p:cNvSpPr txBox="1"/>
          <p:nvPr/>
        </p:nvSpPr>
        <p:spPr>
          <a:xfrm>
            <a:off x="680908" y="1754944"/>
            <a:ext cx="6229364" cy="71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24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Cải</a:t>
            </a:r>
            <a:r>
              <a:rPr lang="en-US" sz="24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thiện</a:t>
            </a:r>
            <a:r>
              <a:rPr lang="en-US" sz="24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khả</a:t>
            </a:r>
            <a:r>
              <a:rPr lang="en-US" sz="24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năng</a:t>
            </a:r>
            <a:r>
              <a:rPr lang="en-US" sz="24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bảo</a:t>
            </a:r>
            <a:r>
              <a:rPr lang="en-US" sz="24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mật</a:t>
            </a:r>
            <a:r>
              <a:rPr lang="en-US" sz="24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của</a:t>
            </a:r>
            <a:r>
              <a:rPr lang="en-US" sz="24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hệ</a:t>
            </a:r>
            <a:r>
              <a:rPr lang="en-US" sz="24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thống</a:t>
            </a:r>
            <a:r>
              <a:rPr lang="en-US" sz="2400" dirty="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D10072-1B59-5A40-4682-55A04C66DE69}"/>
              </a:ext>
            </a:extLst>
          </p:cNvPr>
          <p:cNvSpPr txBox="1"/>
          <p:nvPr/>
        </p:nvSpPr>
        <p:spPr>
          <a:xfrm>
            <a:off x="1124136" y="3973977"/>
            <a:ext cx="8617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Thêm</a:t>
            </a:r>
            <a:r>
              <a:rPr lang="en-US" sz="23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các</a:t>
            </a:r>
            <a:r>
              <a:rPr lang="en-US" sz="23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tính</a:t>
            </a:r>
            <a:r>
              <a:rPr lang="en-US" sz="23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năng</a:t>
            </a:r>
            <a:r>
              <a:rPr lang="en-US" sz="23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mới</a:t>
            </a:r>
            <a:r>
              <a:rPr lang="en-US" sz="23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như</a:t>
            </a:r>
            <a:r>
              <a:rPr lang="en-US" sz="23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tạo</a:t>
            </a:r>
            <a:r>
              <a:rPr lang="en-US" sz="23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đơn</a:t>
            </a:r>
            <a:r>
              <a:rPr lang="en-US" sz="23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hang </a:t>
            </a:r>
            <a:r>
              <a:rPr lang="en-US" sz="23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và</a:t>
            </a:r>
            <a:r>
              <a:rPr lang="en-US" sz="23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thanh</a:t>
            </a:r>
            <a:r>
              <a:rPr lang="en-US" sz="23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toán</a:t>
            </a:r>
            <a:r>
              <a:rPr lang="en-US" sz="23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bằng</a:t>
            </a:r>
            <a:r>
              <a:rPr lang="en-US" sz="23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quét</a:t>
            </a:r>
            <a:r>
              <a:rPr lang="en-US" sz="23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mã</a:t>
            </a:r>
            <a:r>
              <a:rPr lang="en-US" sz="23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vạch</a:t>
            </a:r>
            <a:r>
              <a:rPr lang="en-US" sz="23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và</a:t>
            </a:r>
            <a:r>
              <a:rPr lang="en-US" sz="23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QR code.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800B34-CDED-88B5-560E-F346CA198A5A}"/>
              </a:ext>
            </a:extLst>
          </p:cNvPr>
          <p:cNvSpPr txBox="1"/>
          <p:nvPr/>
        </p:nvSpPr>
        <p:spPr>
          <a:xfrm>
            <a:off x="663888" y="1823850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DF328F-B550-6E37-6531-3820FEAF3CED}"/>
              </a:ext>
            </a:extLst>
          </p:cNvPr>
          <p:cNvSpPr txBox="1"/>
          <p:nvPr/>
        </p:nvSpPr>
        <p:spPr>
          <a:xfrm>
            <a:off x="663888" y="2934809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73C55-53A6-5E98-C6B0-393C79081150}"/>
              </a:ext>
            </a:extLst>
          </p:cNvPr>
          <p:cNvSpPr txBox="1"/>
          <p:nvPr/>
        </p:nvSpPr>
        <p:spPr>
          <a:xfrm>
            <a:off x="663889" y="3961455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1FC6B5-4B2E-C69D-BEE9-B279DF1C9958}"/>
              </a:ext>
            </a:extLst>
          </p:cNvPr>
          <p:cNvSpPr txBox="1"/>
          <p:nvPr/>
        </p:nvSpPr>
        <p:spPr>
          <a:xfrm>
            <a:off x="663889" y="4697524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D67C4-640F-AC94-7E31-1361E4D79B36}"/>
              </a:ext>
            </a:extLst>
          </p:cNvPr>
          <p:cNvSpPr txBox="1"/>
          <p:nvPr/>
        </p:nvSpPr>
        <p:spPr>
          <a:xfrm>
            <a:off x="215512" y="2866048"/>
            <a:ext cx="8018048" cy="71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23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Cải</a:t>
            </a:r>
            <a:r>
              <a:rPr lang="en-US" sz="23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thiện</a:t>
            </a:r>
            <a:r>
              <a:rPr lang="en-US" sz="23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các</a:t>
            </a:r>
            <a:r>
              <a:rPr lang="en-US" sz="23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chức</a:t>
            </a:r>
            <a:r>
              <a:rPr lang="en-US" sz="23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năng</a:t>
            </a:r>
            <a:r>
              <a:rPr lang="en-US" sz="23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để</a:t>
            </a:r>
            <a:r>
              <a:rPr lang="en-US" sz="23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hệ</a:t>
            </a:r>
            <a:r>
              <a:rPr lang="en-US" sz="23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thống</a:t>
            </a:r>
            <a:r>
              <a:rPr lang="en-US" sz="23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xử</a:t>
            </a:r>
            <a:r>
              <a:rPr lang="en-US" sz="23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lý</a:t>
            </a:r>
            <a:r>
              <a:rPr lang="en-US" sz="23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tốt</a:t>
            </a:r>
            <a:r>
              <a:rPr lang="en-US" sz="2300" b="1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hơn</a:t>
            </a:r>
            <a:r>
              <a:rPr lang="en-US" sz="2300" dirty="0">
                <a:solidFill>
                  <a:srgbClr val="FFFFFF"/>
                </a:solidFill>
                <a:ea typeface="Noto Sans"/>
                <a:cs typeface="Noto Sans"/>
                <a:sym typeface="Noto Sans"/>
              </a:rPr>
              <a:t>.</a:t>
            </a:r>
          </a:p>
        </p:txBody>
      </p:sp>
      <p:sp>
        <p:nvSpPr>
          <p:cNvPr id="28" name="Rectangle: Diagonal Corners Rounded 27">
            <a:extLst>
              <a:ext uri="{FF2B5EF4-FFF2-40B4-BE49-F238E27FC236}">
                <a16:creationId xmlns:a16="http://schemas.microsoft.com/office/drawing/2014/main" id="{7CCA4041-7B3B-DD23-7BAA-5974E1BC8709}"/>
              </a:ext>
            </a:extLst>
          </p:cNvPr>
          <p:cNvSpPr/>
          <p:nvPr/>
        </p:nvSpPr>
        <p:spPr>
          <a:xfrm>
            <a:off x="663889" y="4979389"/>
            <a:ext cx="9231644" cy="839960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D326F5-6B5D-C3E0-26DA-D6EBDDB9B5B6}"/>
              </a:ext>
            </a:extLst>
          </p:cNvPr>
          <p:cNvSpPr txBox="1"/>
          <p:nvPr/>
        </p:nvSpPr>
        <p:spPr>
          <a:xfrm>
            <a:off x="663888" y="5013372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835B71-256B-C50C-07C2-40ED0AA33AC6}"/>
              </a:ext>
            </a:extLst>
          </p:cNvPr>
          <p:cNvSpPr txBox="1"/>
          <p:nvPr/>
        </p:nvSpPr>
        <p:spPr>
          <a:xfrm>
            <a:off x="1202568" y="5031932"/>
            <a:ext cx="869296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err="1">
                <a:solidFill>
                  <a:schemeClr val="bg1"/>
                </a:solidFill>
              </a:rPr>
              <a:t>Tích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b="1" dirty="0" err="1">
                <a:solidFill>
                  <a:schemeClr val="bg1"/>
                </a:solidFill>
              </a:rPr>
              <a:t>hợp</a:t>
            </a:r>
            <a:r>
              <a:rPr lang="en-US" sz="2300" b="1" dirty="0">
                <a:solidFill>
                  <a:schemeClr val="bg1"/>
                </a:solidFill>
              </a:rPr>
              <a:t> chatbot </a:t>
            </a:r>
            <a:r>
              <a:rPr lang="en-US" sz="2300" b="1" dirty="0" err="1">
                <a:solidFill>
                  <a:schemeClr val="bg1"/>
                </a:solidFill>
              </a:rPr>
              <a:t>để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b="1" dirty="0" err="1">
                <a:solidFill>
                  <a:schemeClr val="bg1"/>
                </a:solidFill>
              </a:rPr>
              <a:t>giúp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b="1" dirty="0" err="1">
                <a:solidFill>
                  <a:schemeClr val="bg1"/>
                </a:solidFill>
              </a:rPr>
              <a:t>khách</a:t>
            </a:r>
            <a:r>
              <a:rPr lang="en-US" sz="2300" b="1" dirty="0">
                <a:solidFill>
                  <a:schemeClr val="bg1"/>
                </a:solidFill>
              </a:rPr>
              <a:t> hang </a:t>
            </a:r>
            <a:r>
              <a:rPr lang="en-US" sz="2300" b="1" dirty="0" err="1">
                <a:solidFill>
                  <a:schemeClr val="bg1"/>
                </a:solidFill>
              </a:rPr>
              <a:t>có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b="1" dirty="0" err="1">
                <a:solidFill>
                  <a:schemeClr val="bg1"/>
                </a:solidFill>
              </a:rPr>
              <a:t>thể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b="1" dirty="0" err="1">
                <a:solidFill>
                  <a:schemeClr val="bg1"/>
                </a:solidFill>
              </a:rPr>
              <a:t>được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b="1" dirty="0" err="1">
                <a:solidFill>
                  <a:schemeClr val="bg1"/>
                </a:solidFill>
              </a:rPr>
              <a:t>hỗ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b="1" dirty="0" err="1">
                <a:solidFill>
                  <a:schemeClr val="bg1"/>
                </a:solidFill>
              </a:rPr>
              <a:t>trợ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b="1" dirty="0" err="1">
                <a:solidFill>
                  <a:schemeClr val="bg1"/>
                </a:solidFill>
              </a:rPr>
              <a:t>hoặc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b="1" dirty="0" err="1">
                <a:solidFill>
                  <a:schemeClr val="bg1"/>
                </a:solidFill>
              </a:rPr>
              <a:t>tư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b="1" dirty="0" err="1">
                <a:solidFill>
                  <a:schemeClr val="bg1"/>
                </a:solidFill>
              </a:rPr>
              <a:t>vấn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b="1" dirty="0" err="1">
                <a:solidFill>
                  <a:schemeClr val="bg1"/>
                </a:solidFill>
              </a:rPr>
              <a:t>cụ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b="1" dirty="0" err="1">
                <a:solidFill>
                  <a:schemeClr val="bg1"/>
                </a:solidFill>
              </a:rPr>
              <a:t>thể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b="1" dirty="0" err="1">
                <a:solidFill>
                  <a:schemeClr val="bg1"/>
                </a:solidFill>
              </a:rPr>
              <a:t>từ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b="1" dirty="0" err="1">
                <a:solidFill>
                  <a:schemeClr val="bg1"/>
                </a:solidFill>
              </a:rPr>
              <a:t>chủ</a:t>
            </a:r>
            <a:r>
              <a:rPr lang="en-US" sz="2300" b="1" dirty="0">
                <a:solidFill>
                  <a:schemeClr val="bg1"/>
                </a:solidFill>
              </a:rPr>
              <a:t> shop. </a:t>
            </a:r>
          </a:p>
        </p:txBody>
      </p:sp>
    </p:spTree>
    <p:extLst>
      <p:ext uri="{BB962C8B-B14F-4D97-AF65-F5344CB8AC3E}">
        <p14:creationId xmlns:p14="http://schemas.microsoft.com/office/powerpoint/2010/main" val="21841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16" grpId="0"/>
      <p:bldP spid="17" grpId="0"/>
      <p:bldP spid="19" grpId="0"/>
      <p:bldP spid="20" grpId="0"/>
      <p:bldP spid="21" grpId="0"/>
      <p:bldP spid="22" grpId="0"/>
      <p:bldP spid="23" grpId="0"/>
      <p:bldP spid="28" grpId="0" animBg="1"/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02E32-CDD5-8F53-B2A8-D856D4F19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mail and arrow&#10;&#10;Description automatically generated with medium confidence">
            <a:extLst>
              <a:ext uri="{FF2B5EF4-FFF2-40B4-BE49-F238E27FC236}">
                <a16:creationId xmlns:a16="http://schemas.microsoft.com/office/drawing/2014/main" id="{3A0025FD-58A8-50F1-FDCB-220CD1DA0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19865" cy="16198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BE82BF-873B-A905-119A-973EA49CEFE9}"/>
              </a:ext>
            </a:extLst>
          </p:cNvPr>
          <p:cNvSpPr txBox="1"/>
          <p:nvPr/>
        </p:nvSpPr>
        <p:spPr>
          <a:xfrm>
            <a:off x="4301624" y="2443648"/>
            <a:ext cx="35887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DEMO</a:t>
            </a:r>
          </a:p>
        </p:txBody>
      </p:sp>
      <p:pic>
        <p:nvPicPr>
          <p:cNvPr id="5" name="Picture 4" descr="A light bulb above a book&#10;&#10;Description automatically generated">
            <a:extLst>
              <a:ext uri="{FF2B5EF4-FFF2-40B4-BE49-F238E27FC236}">
                <a16:creationId xmlns:a16="http://schemas.microsoft.com/office/drawing/2014/main" id="{95B6C722-7170-02D1-4F3A-E075A8007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852" y="4650658"/>
            <a:ext cx="1590368" cy="1590368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1022313-25B7-B371-5F0C-DFA53C919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52D854AB-21E1-4636-94F9-8FEFA1DC556C}" type="slidenum">
              <a:rPr lang="en-US" sz="2400" smtClean="0"/>
              <a:t>14</a:t>
            </a:fld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622F70-EA96-B4F8-94BC-7A2CC023036C}"/>
              </a:ext>
            </a:extLst>
          </p:cNvPr>
          <p:cNvSpPr txBox="1"/>
          <p:nvPr/>
        </p:nvSpPr>
        <p:spPr>
          <a:xfrm>
            <a:off x="2234425" y="209316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C022B-01A1-9098-9CB6-B409063F3F03}"/>
              </a:ext>
            </a:extLst>
          </p:cNvPr>
          <p:cNvSpPr txBox="1"/>
          <p:nvPr/>
        </p:nvSpPr>
        <p:spPr>
          <a:xfrm>
            <a:off x="1202568" y="241917"/>
            <a:ext cx="101273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chemeClr val="accent1">
                    <a:lumMod val="75000"/>
                  </a:schemeClr>
                </a:solidFill>
              </a:rPr>
              <a:t>4 – KẾT QUẢ ĐẠT ĐƯỢC VÀ DEMO</a:t>
            </a:r>
          </a:p>
        </p:txBody>
      </p:sp>
    </p:spTree>
    <p:extLst>
      <p:ext uri="{BB962C8B-B14F-4D97-AF65-F5344CB8AC3E}">
        <p14:creationId xmlns:p14="http://schemas.microsoft.com/office/powerpoint/2010/main" val="4202660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BF7F1668-E306-183F-5B5B-A4DC58E91D1A}"/>
              </a:ext>
            </a:extLst>
          </p:cNvPr>
          <p:cNvSpPr/>
          <p:nvPr/>
        </p:nvSpPr>
        <p:spPr>
          <a:xfrm>
            <a:off x="636185" y="1177098"/>
            <a:ext cx="4795736" cy="707886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6DC86B97-AD8A-8816-6ED1-D94C9257D2B5}"/>
              </a:ext>
            </a:extLst>
          </p:cNvPr>
          <p:cNvSpPr/>
          <p:nvPr/>
        </p:nvSpPr>
        <p:spPr>
          <a:xfrm>
            <a:off x="636188" y="3368254"/>
            <a:ext cx="4795735" cy="690664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DB706816-8748-4E31-60A7-713C4366D2AA}"/>
              </a:ext>
            </a:extLst>
          </p:cNvPr>
          <p:cNvSpPr/>
          <p:nvPr/>
        </p:nvSpPr>
        <p:spPr>
          <a:xfrm>
            <a:off x="633725" y="2295202"/>
            <a:ext cx="4795734" cy="715521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9847B-E5E6-FCDA-9BDB-065B2C5BDDDE}"/>
              </a:ext>
            </a:extLst>
          </p:cNvPr>
          <p:cNvSpPr txBox="1"/>
          <p:nvPr/>
        </p:nvSpPr>
        <p:spPr>
          <a:xfrm>
            <a:off x="7212256" y="2161211"/>
            <a:ext cx="38975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NỘI DUNG CHÍNH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036BAF-AD6D-EB44-AE8B-61D407FEA483}"/>
              </a:ext>
            </a:extLst>
          </p:cNvPr>
          <p:cNvSpPr txBox="1"/>
          <p:nvPr/>
        </p:nvSpPr>
        <p:spPr>
          <a:xfrm>
            <a:off x="1172404" y="1307903"/>
            <a:ext cx="364295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TỔNG QUAN ĐỀ TÀI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08B689-1A0B-ABE3-1362-603F3901E0DE}"/>
              </a:ext>
            </a:extLst>
          </p:cNvPr>
          <p:cNvSpPr txBox="1"/>
          <p:nvPr/>
        </p:nvSpPr>
        <p:spPr>
          <a:xfrm>
            <a:off x="1173636" y="3490448"/>
            <a:ext cx="447813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KẾT LUẬN VÀ HƯỚNG PHÁT TRIỂN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16A1BA-FDB0-99A8-23A7-C29A0DA7DEC3}"/>
              </a:ext>
            </a:extLst>
          </p:cNvPr>
          <p:cNvSpPr txBox="1"/>
          <p:nvPr/>
        </p:nvSpPr>
        <p:spPr>
          <a:xfrm>
            <a:off x="1173636" y="4138551"/>
            <a:ext cx="402479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DEMO VÀ HƯỚNG PHÁT TRIỂN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9579E1-9944-40FA-0713-D45AC1D046B5}"/>
              </a:ext>
            </a:extLst>
          </p:cNvPr>
          <p:cNvSpPr txBox="1"/>
          <p:nvPr/>
        </p:nvSpPr>
        <p:spPr>
          <a:xfrm>
            <a:off x="633724" y="1152643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42B790-42CF-A072-7E55-1BEA83D67D7E}"/>
              </a:ext>
            </a:extLst>
          </p:cNvPr>
          <p:cNvSpPr txBox="1"/>
          <p:nvPr/>
        </p:nvSpPr>
        <p:spPr>
          <a:xfrm>
            <a:off x="633724" y="2283058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01BE13-DF0E-6B2C-E715-51C9468F9237}"/>
              </a:ext>
            </a:extLst>
          </p:cNvPr>
          <p:cNvSpPr txBox="1"/>
          <p:nvPr/>
        </p:nvSpPr>
        <p:spPr>
          <a:xfrm>
            <a:off x="633725" y="3338888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365FDC-FE12-5BC9-5861-152D57D4187B}"/>
              </a:ext>
            </a:extLst>
          </p:cNvPr>
          <p:cNvSpPr txBox="1"/>
          <p:nvPr/>
        </p:nvSpPr>
        <p:spPr>
          <a:xfrm>
            <a:off x="633725" y="3987405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C9CEAB-2A5D-06A8-C531-0B9F5E79EA38}"/>
              </a:ext>
            </a:extLst>
          </p:cNvPr>
          <p:cNvSpPr txBox="1"/>
          <p:nvPr/>
        </p:nvSpPr>
        <p:spPr>
          <a:xfrm>
            <a:off x="1172404" y="2429824"/>
            <a:ext cx="447936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PHÂN TÍCH THIẾT KẾ HỆ THỐNG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6B53ABE-2A65-C733-06E6-061FD1A52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52D854AB-21E1-4636-94F9-8FEFA1DC556C}" type="slidenum">
              <a:rPr lang="en-US" sz="2400" smtClean="0"/>
              <a:t>2</a:t>
            </a:fld>
            <a:endParaRPr lang="en-US" sz="2400" dirty="0"/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893D7E10-0B35-6090-8509-869899DC0645}"/>
              </a:ext>
            </a:extLst>
          </p:cNvPr>
          <p:cNvSpPr/>
          <p:nvPr/>
        </p:nvSpPr>
        <p:spPr>
          <a:xfrm>
            <a:off x="633725" y="4393708"/>
            <a:ext cx="4795734" cy="715521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6EA1DA-15E5-7D32-5665-1164497A6520}"/>
              </a:ext>
            </a:extLst>
          </p:cNvPr>
          <p:cNvSpPr txBox="1"/>
          <p:nvPr/>
        </p:nvSpPr>
        <p:spPr>
          <a:xfrm>
            <a:off x="633724" y="4332437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6D4A06-36D2-1890-EA1B-024CC8619322}"/>
              </a:ext>
            </a:extLst>
          </p:cNvPr>
          <p:cNvSpPr txBox="1"/>
          <p:nvPr/>
        </p:nvSpPr>
        <p:spPr>
          <a:xfrm>
            <a:off x="1172404" y="4545553"/>
            <a:ext cx="390932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</a:rPr>
              <a:t>KẾT QUẢ ĐẠT ĐƯỢC VÀ DEMO</a:t>
            </a:r>
          </a:p>
        </p:txBody>
      </p:sp>
    </p:spTree>
    <p:extLst>
      <p:ext uri="{BB962C8B-B14F-4D97-AF65-F5344CB8AC3E}">
        <p14:creationId xmlns:p14="http://schemas.microsoft.com/office/powerpoint/2010/main" val="377434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/>
      <p:bldP spid="9" grpId="0"/>
      <p:bldP spid="10" grpId="0"/>
      <p:bldP spid="11" grpId="0"/>
      <p:bldP spid="12" grpId="0"/>
      <p:bldP spid="13" grpId="0"/>
      <p:bldP spid="14" grpId="0"/>
      <p:bldP spid="16" grpId="0"/>
      <p:bldP spid="15" grpId="0" animBg="1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78BBDD-ABCC-7753-BC6A-FFBCE0615094}"/>
              </a:ext>
            </a:extLst>
          </p:cNvPr>
          <p:cNvSpPr txBox="1"/>
          <p:nvPr/>
        </p:nvSpPr>
        <p:spPr>
          <a:xfrm>
            <a:off x="2234425" y="209316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1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CBD3D0BF-252F-0FA4-68A2-0C53BB457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52D854AB-21E1-4636-94F9-8FEFA1DC556C}" type="slidenum">
              <a:rPr lang="en-US" sz="2400" smtClean="0"/>
              <a:t>3</a:t>
            </a:fld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80C51F-0381-C242-F1E2-5803CF62C5D8}"/>
              </a:ext>
            </a:extLst>
          </p:cNvPr>
          <p:cNvSpPr txBox="1"/>
          <p:nvPr/>
        </p:nvSpPr>
        <p:spPr>
          <a:xfrm>
            <a:off x="2420199" y="256072"/>
            <a:ext cx="73516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chemeClr val="accent1">
                    <a:lumMod val="75000"/>
                  </a:schemeClr>
                </a:solidFill>
              </a:rPr>
              <a:t>1 – TỔNG QUAN ĐỀ TÀI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2E4A1B5-2F53-8FA7-94AD-C7C1A0245DDA}"/>
              </a:ext>
            </a:extLst>
          </p:cNvPr>
          <p:cNvSpPr/>
          <p:nvPr/>
        </p:nvSpPr>
        <p:spPr>
          <a:xfrm>
            <a:off x="1263546" y="1464757"/>
            <a:ext cx="815471" cy="8138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9BE33B25-8E9F-B2E8-BCB4-8FDB1DCEA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7215" y="1452880"/>
            <a:ext cx="842849" cy="81388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5E085C4-6637-78C1-2D06-9D659A7E24CF}"/>
              </a:ext>
            </a:extLst>
          </p:cNvPr>
          <p:cNvSpPr/>
          <p:nvPr/>
        </p:nvSpPr>
        <p:spPr>
          <a:xfrm>
            <a:off x="1259840" y="2703063"/>
            <a:ext cx="815471" cy="8138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D2AE1D22-C579-7901-E18C-C05E765FB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3509" y="2691187"/>
            <a:ext cx="842849" cy="81388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67BEA90-2EC7-B80E-4873-F4245820DA5A}"/>
              </a:ext>
            </a:extLst>
          </p:cNvPr>
          <p:cNvSpPr/>
          <p:nvPr/>
        </p:nvSpPr>
        <p:spPr>
          <a:xfrm>
            <a:off x="1265366" y="3878883"/>
            <a:ext cx="815471" cy="8138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6" name="Graphic 35" descr="Checkmark with solid fill">
            <a:extLst>
              <a:ext uri="{FF2B5EF4-FFF2-40B4-BE49-F238E27FC236}">
                <a16:creationId xmlns:a16="http://schemas.microsoft.com/office/drawing/2014/main" id="{CC3D3B33-3787-E9B8-18F0-886BE2B70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9035" y="3867006"/>
            <a:ext cx="842849" cy="81388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690F942-75EC-788D-D97C-E44468F7BE25}"/>
              </a:ext>
            </a:extLst>
          </p:cNvPr>
          <p:cNvSpPr/>
          <p:nvPr/>
        </p:nvSpPr>
        <p:spPr>
          <a:xfrm>
            <a:off x="1283126" y="5180759"/>
            <a:ext cx="815471" cy="8138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8" name="Graphic 37" descr="Checkmark with solid fill">
            <a:extLst>
              <a:ext uri="{FF2B5EF4-FFF2-40B4-BE49-F238E27FC236}">
                <a16:creationId xmlns:a16="http://schemas.microsoft.com/office/drawing/2014/main" id="{F83641BA-F0CC-4A54-8261-CC2458910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6795" y="5168882"/>
            <a:ext cx="842849" cy="81388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BF8AE24-F471-6F46-F97B-3B5126900A87}"/>
              </a:ext>
            </a:extLst>
          </p:cNvPr>
          <p:cNvSpPr txBox="1"/>
          <p:nvPr/>
        </p:nvSpPr>
        <p:spPr>
          <a:xfrm>
            <a:off x="2247404" y="1611094"/>
            <a:ext cx="35081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do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C76B9A-A657-1CF9-B51F-9A6EF5756188}"/>
              </a:ext>
            </a:extLst>
          </p:cNvPr>
          <p:cNvSpPr txBox="1"/>
          <p:nvPr/>
        </p:nvSpPr>
        <p:spPr>
          <a:xfrm>
            <a:off x="2234425" y="2798776"/>
            <a:ext cx="3461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9C9C8B-AE41-8A82-5A28-5C033342DFE8}"/>
              </a:ext>
            </a:extLst>
          </p:cNvPr>
          <p:cNvSpPr txBox="1"/>
          <p:nvPr/>
        </p:nvSpPr>
        <p:spPr>
          <a:xfrm>
            <a:off x="2234425" y="3986458"/>
            <a:ext cx="4111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BE3B65-609D-4F7B-E89F-DDB99C8BFE6C}"/>
              </a:ext>
            </a:extLst>
          </p:cNvPr>
          <p:cNvSpPr txBox="1"/>
          <p:nvPr/>
        </p:nvSpPr>
        <p:spPr>
          <a:xfrm>
            <a:off x="2234425" y="5310703"/>
            <a:ext cx="43150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Laravel Framework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C2AE8-E592-A107-9C98-BA26F5B04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230" y="1322935"/>
            <a:ext cx="4541766" cy="45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81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2C2FE50-410E-6F25-5A63-DE31B8D7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52D854AB-21E1-4636-94F9-8FEFA1DC556C}" type="slidenum">
              <a:rPr lang="en-US" sz="2400" smtClean="0"/>
              <a:t>4</a:t>
            </a:fld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1992B-9892-E383-AF91-29A33993258E}"/>
              </a:ext>
            </a:extLst>
          </p:cNvPr>
          <p:cNvSpPr txBox="1"/>
          <p:nvPr/>
        </p:nvSpPr>
        <p:spPr>
          <a:xfrm>
            <a:off x="383632" y="794807"/>
            <a:ext cx="2900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LÝ DO CHỌN ĐỀ TÀI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2F8FA0-150F-86DB-4B72-74784259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563" y="1726792"/>
            <a:ext cx="3278312" cy="32783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5C2C86-BAB4-497E-ADBA-62FE0487B78B}"/>
              </a:ext>
            </a:extLst>
          </p:cNvPr>
          <p:cNvSpPr txBox="1"/>
          <p:nvPr/>
        </p:nvSpPr>
        <p:spPr>
          <a:xfrm>
            <a:off x="8450041" y="4951344"/>
            <a:ext cx="29008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Nhu </a:t>
            </a:r>
            <a:r>
              <a:rPr lang="en-US" sz="2400" b="1" dirty="0" err="1"/>
              <a:t>cầu</a:t>
            </a:r>
            <a:r>
              <a:rPr lang="en-US" sz="2400" b="1" dirty="0"/>
              <a:t> </a:t>
            </a:r>
            <a:r>
              <a:rPr lang="en-US" sz="2400" b="1" dirty="0" err="1"/>
              <a:t>mua</a:t>
            </a:r>
            <a:r>
              <a:rPr lang="en-US" sz="2400" b="1" dirty="0"/>
              <a:t> </a:t>
            </a:r>
            <a:r>
              <a:rPr lang="en-US" sz="2400" b="1" dirty="0" err="1"/>
              <a:t>sắm</a:t>
            </a:r>
            <a:r>
              <a:rPr lang="en-US" sz="2400" b="1" dirty="0"/>
              <a:t> </a:t>
            </a:r>
            <a:r>
              <a:rPr lang="en-US" sz="2400" b="1" dirty="0" err="1"/>
              <a:t>ngày</a:t>
            </a:r>
            <a:r>
              <a:rPr lang="en-US" sz="2400" b="1" dirty="0"/>
              <a:t> </a:t>
            </a:r>
            <a:r>
              <a:rPr lang="en-US" sz="2400" b="1" dirty="0" err="1"/>
              <a:t>càng</a:t>
            </a:r>
            <a:r>
              <a:rPr lang="en-US" sz="2400" b="1" dirty="0"/>
              <a:t> </a:t>
            </a:r>
            <a:r>
              <a:rPr lang="en-US" sz="2400" b="1" dirty="0" err="1"/>
              <a:t>tăng</a:t>
            </a:r>
            <a:endParaRPr 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86F376-F87A-8EAB-D5CE-1AA1C7D39291}"/>
              </a:ext>
            </a:extLst>
          </p:cNvPr>
          <p:cNvSpPr txBox="1"/>
          <p:nvPr/>
        </p:nvSpPr>
        <p:spPr>
          <a:xfrm>
            <a:off x="1834047" y="5239840"/>
            <a:ext cx="2900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Công</a:t>
            </a:r>
            <a:r>
              <a:rPr lang="en-US" sz="2400" b="1" dirty="0"/>
              <a:t> </a:t>
            </a:r>
            <a:r>
              <a:rPr lang="en-US" sz="2400" b="1" dirty="0" err="1"/>
              <a:t>nghệ</a:t>
            </a:r>
            <a:r>
              <a:rPr lang="en-US" sz="2400" b="1" dirty="0"/>
              <a:t> </a:t>
            </a:r>
            <a:r>
              <a:rPr lang="en-US" sz="2400" b="1" dirty="0" err="1"/>
              <a:t>phát</a:t>
            </a:r>
            <a:r>
              <a:rPr lang="en-US" sz="2400" b="1" dirty="0"/>
              <a:t> </a:t>
            </a:r>
            <a:r>
              <a:rPr lang="en-US" sz="2400" b="1" dirty="0" err="1"/>
              <a:t>triển</a:t>
            </a:r>
            <a:endParaRPr lang="en-US" sz="2400" b="1" dirty="0"/>
          </a:p>
        </p:txBody>
      </p:sp>
      <p:pic>
        <p:nvPicPr>
          <p:cNvPr id="18" name="Picture 17" descr="A group of people standing around a rocket&#10;&#10;Description automatically generated">
            <a:extLst>
              <a:ext uri="{FF2B5EF4-FFF2-40B4-BE49-F238E27FC236}">
                <a16:creationId xmlns:a16="http://schemas.microsoft.com/office/drawing/2014/main" id="{CFBB9669-4C5A-953D-3C7B-E12B0ACB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63" y="1746479"/>
            <a:ext cx="3657600" cy="3657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FD47D41-8402-25C6-1659-F0A20619CD40}"/>
              </a:ext>
            </a:extLst>
          </p:cNvPr>
          <p:cNvSpPr txBox="1"/>
          <p:nvPr/>
        </p:nvSpPr>
        <p:spPr>
          <a:xfrm>
            <a:off x="5000497" y="2613392"/>
            <a:ext cx="290083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0" b="1" dirty="0"/>
              <a:t>+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A2FCE6-6AF7-0979-9CC7-8CB2CF7709E9}"/>
              </a:ext>
            </a:extLst>
          </p:cNvPr>
          <p:cNvCxnSpPr>
            <a:cxnSpLocks/>
          </p:cNvCxnSpPr>
          <p:nvPr/>
        </p:nvCxnSpPr>
        <p:spPr>
          <a:xfrm>
            <a:off x="476865" y="794807"/>
            <a:ext cx="0" cy="457200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575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1D815E95-CC55-F61E-66E2-50303166D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52D854AB-21E1-4636-94F9-8FEFA1DC556C}" type="slidenum">
              <a:rPr lang="en-US" sz="2400" smtClean="0"/>
              <a:t>5</a:t>
            </a:fld>
            <a:endParaRPr lang="en-US" sz="2400" dirty="0"/>
          </a:p>
        </p:txBody>
      </p:sp>
      <p:pic>
        <p:nvPicPr>
          <p:cNvPr id="9" name="Picture 8" descr="A person pointing at a paper board&#10;&#10;Description automatically generated">
            <a:extLst>
              <a:ext uri="{FF2B5EF4-FFF2-40B4-BE49-F238E27FC236}">
                <a16:creationId xmlns:a16="http://schemas.microsoft.com/office/drawing/2014/main" id="{9E6ED4F8-55BA-33BC-9626-AA618EC20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51" y="4461387"/>
            <a:ext cx="2277743" cy="22777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9BC588-CE2A-5AFD-E536-D069CE0F61C9}"/>
              </a:ext>
            </a:extLst>
          </p:cNvPr>
          <p:cNvSpPr txBox="1"/>
          <p:nvPr/>
        </p:nvSpPr>
        <p:spPr>
          <a:xfrm>
            <a:off x="383632" y="744007"/>
            <a:ext cx="2900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Mục</a:t>
            </a:r>
            <a:r>
              <a:rPr lang="en-US" sz="2400" b="1" dirty="0"/>
              <a:t> </a:t>
            </a:r>
            <a:r>
              <a:rPr lang="en-US" sz="2400" b="1" dirty="0" err="1"/>
              <a:t>tiêu</a:t>
            </a:r>
            <a:r>
              <a:rPr lang="en-US" sz="2400" b="1" dirty="0"/>
              <a:t> </a:t>
            </a:r>
            <a:r>
              <a:rPr lang="en-US" sz="2400" b="1" dirty="0" err="1"/>
              <a:t>của</a:t>
            </a:r>
            <a:r>
              <a:rPr lang="en-US" sz="2400" b="1" dirty="0"/>
              <a:t> </a:t>
            </a:r>
            <a:r>
              <a:rPr lang="en-US" sz="2400" b="1" dirty="0" err="1"/>
              <a:t>đề</a:t>
            </a:r>
            <a:r>
              <a:rPr lang="en-US" sz="2400" b="1" dirty="0"/>
              <a:t> </a:t>
            </a:r>
            <a:r>
              <a:rPr lang="en-US" sz="2400" b="1" dirty="0" err="1"/>
              <a:t>tài</a:t>
            </a:r>
            <a:endParaRPr lang="en-US" sz="24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35624B-0F6B-B6AB-4658-B39A21D85A44}"/>
              </a:ext>
            </a:extLst>
          </p:cNvPr>
          <p:cNvCxnSpPr>
            <a:cxnSpLocks/>
          </p:cNvCxnSpPr>
          <p:nvPr/>
        </p:nvCxnSpPr>
        <p:spPr>
          <a:xfrm>
            <a:off x="507345" y="748472"/>
            <a:ext cx="0" cy="457200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5DE2C9D2-08CC-BD01-9793-8F74E6A757DA}"/>
              </a:ext>
            </a:extLst>
          </p:cNvPr>
          <p:cNvSpPr/>
          <p:nvPr/>
        </p:nvSpPr>
        <p:spPr>
          <a:xfrm>
            <a:off x="595544" y="1644457"/>
            <a:ext cx="10962013" cy="976166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C99C5C2E-1302-9A9D-DADB-7BC31A724090}"/>
              </a:ext>
            </a:extLst>
          </p:cNvPr>
          <p:cNvSpPr/>
          <p:nvPr/>
        </p:nvSpPr>
        <p:spPr>
          <a:xfrm>
            <a:off x="595548" y="3835613"/>
            <a:ext cx="10962011" cy="924741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59B77471-A737-0B06-F5AC-E60B05C726A5}"/>
              </a:ext>
            </a:extLst>
          </p:cNvPr>
          <p:cNvSpPr/>
          <p:nvPr/>
        </p:nvSpPr>
        <p:spPr>
          <a:xfrm>
            <a:off x="593084" y="2752834"/>
            <a:ext cx="10962009" cy="963002"/>
          </a:xfrm>
          <a:prstGeom prst="round2Diag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8683DC-9713-29CC-BADB-4698E536F8DA}"/>
              </a:ext>
            </a:extLst>
          </p:cNvPr>
          <p:cNvSpPr txBox="1"/>
          <p:nvPr/>
        </p:nvSpPr>
        <p:spPr>
          <a:xfrm>
            <a:off x="1131763" y="1826063"/>
            <a:ext cx="10423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Phân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tích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err="1">
                <a:solidFill>
                  <a:schemeClr val="bg1"/>
                </a:solidFill>
              </a:rPr>
              <a:t>hiểu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bài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toán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thực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tế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về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quản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lý</a:t>
            </a:r>
            <a:r>
              <a:rPr lang="en-US" sz="2800" dirty="0">
                <a:solidFill>
                  <a:schemeClr val="bg1"/>
                </a:solidFill>
              </a:rPr>
              <a:t> website </a:t>
            </a:r>
            <a:r>
              <a:rPr lang="en-US" sz="2800" dirty="0" err="1">
                <a:solidFill>
                  <a:schemeClr val="bg1"/>
                </a:solidFill>
              </a:rPr>
              <a:t>bán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giày</a:t>
            </a:r>
            <a:r>
              <a:rPr lang="en-US" sz="2800" dirty="0">
                <a:solidFill>
                  <a:schemeClr val="bg1"/>
                </a:solidFill>
              </a:rPr>
              <a:t> Sneaker.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FFE15F-8018-C57C-ED04-4F4F6E72D2B2}"/>
              </a:ext>
            </a:extLst>
          </p:cNvPr>
          <p:cNvSpPr txBox="1"/>
          <p:nvPr/>
        </p:nvSpPr>
        <p:spPr>
          <a:xfrm>
            <a:off x="1052036" y="3860428"/>
            <a:ext cx="103185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Xây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dựng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thành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công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hệ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thống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quản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lý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bán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giày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bằng</a:t>
            </a:r>
            <a:r>
              <a:rPr lang="en-US" sz="2800" dirty="0">
                <a:solidFill>
                  <a:schemeClr val="bg1"/>
                </a:solidFill>
              </a:rPr>
              <a:t> Laravel </a:t>
            </a:r>
          </a:p>
          <a:p>
            <a:r>
              <a:rPr lang="en-US" sz="2800" dirty="0">
                <a:solidFill>
                  <a:schemeClr val="bg1"/>
                </a:solidFill>
              </a:rPr>
              <a:t>framework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sz="23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4BA47E-7BA6-3C71-8273-E57D7D815A2C}"/>
              </a:ext>
            </a:extLst>
          </p:cNvPr>
          <p:cNvSpPr txBox="1"/>
          <p:nvPr/>
        </p:nvSpPr>
        <p:spPr>
          <a:xfrm>
            <a:off x="593084" y="1670803"/>
            <a:ext cx="700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4923E6-BFA1-89B6-1713-FDDCC0530293}"/>
              </a:ext>
            </a:extLst>
          </p:cNvPr>
          <p:cNvSpPr txBox="1"/>
          <p:nvPr/>
        </p:nvSpPr>
        <p:spPr>
          <a:xfrm>
            <a:off x="593084" y="2750418"/>
            <a:ext cx="700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8FEC07-9861-A422-E800-E292C9066406}"/>
              </a:ext>
            </a:extLst>
          </p:cNvPr>
          <p:cNvSpPr txBox="1"/>
          <p:nvPr/>
        </p:nvSpPr>
        <p:spPr>
          <a:xfrm>
            <a:off x="593085" y="3806248"/>
            <a:ext cx="700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D58E25-C2DE-1D0B-0C69-0895EB44E5DA}"/>
              </a:ext>
            </a:extLst>
          </p:cNvPr>
          <p:cNvSpPr txBox="1"/>
          <p:nvPr/>
        </p:nvSpPr>
        <p:spPr>
          <a:xfrm>
            <a:off x="1131763" y="2770508"/>
            <a:ext cx="10238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Xây dựng website bằng laravel f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vi-VN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amework và hệ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quản trị cơ sở dữ liệu MySQL.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75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2" grpId="0"/>
      <p:bldP spid="16" grpId="0"/>
      <p:bldP spid="17" grpId="0"/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85E2DF-50D2-B1A3-3BAA-A8F4FA599008}"/>
              </a:ext>
            </a:extLst>
          </p:cNvPr>
          <p:cNvSpPr txBox="1"/>
          <p:nvPr/>
        </p:nvSpPr>
        <p:spPr>
          <a:xfrm>
            <a:off x="2234425" y="209316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2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EBC51D97-D817-293B-6AEE-C4C43EC13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52D854AB-21E1-4636-94F9-8FEFA1DC556C}" type="slidenum">
              <a:rPr lang="en-US" sz="2400" smtClean="0"/>
              <a:t>6</a:t>
            </a:fld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A3FF7E-7AB5-2C8E-40F5-272F2C3CDBEC}"/>
              </a:ext>
            </a:extLst>
          </p:cNvPr>
          <p:cNvSpPr txBox="1"/>
          <p:nvPr/>
        </p:nvSpPr>
        <p:spPr>
          <a:xfrm>
            <a:off x="383632" y="794807"/>
            <a:ext cx="2900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Công</a:t>
            </a:r>
            <a:r>
              <a:rPr lang="en-US" sz="2400" b="1" dirty="0"/>
              <a:t> </a:t>
            </a:r>
            <a:r>
              <a:rPr lang="en-US" sz="2400" b="1" dirty="0" err="1"/>
              <a:t>nghệ</a:t>
            </a:r>
            <a:r>
              <a:rPr lang="en-US" sz="2400" b="1" dirty="0"/>
              <a:t> </a:t>
            </a:r>
            <a:r>
              <a:rPr lang="en-US" sz="2400" b="1" dirty="0" err="1"/>
              <a:t>sử</a:t>
            </a:r>
            <a:r>
              <a:rPr lang="en-US" sz="2400" b="1" dirty="0"/>
              <a:t> </a:t>
            </a:r>
            <a:r>
              <a:rPr lang="en-US" sz="2400" b="1" dirty="0" err="1"/>
              <a:t>dụng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D45714-35FC-926B-1BC1-CFE0574F5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59" y="2387626"/>
            <a:ext cx="2514951" cy="2743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345426-C77C-A01D-5457-542CB364A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439" y="2492416"/>
            <a:ext cx="2105319" cy="2667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05CD6F-DEE7-AB61-0790-056E08B7C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087" y="2387626"/>
            <a:ext cx="2743583" cy="26102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9500BA-2A79-9B04-E457-B241E404D479}"/>
              </a:ext>
            </a:extLst>
          </p:cNvPr>
          <p:cNvSpPr txBox="1"/>
          <p:nvPr/>
        </p:nvSpPr>
        <p:spPr>
          <a:xfrm>
            <a:off x="2809358" y="2613392"/>
            <a:ext cx="290083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0" b="1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AABDB6-77BA-3799-AE9D-8AA8206F661E}"/>
              </a:ext>
            </a:extLst>
          </p:cNvPr>
          <p:cNvSpPr txBox="1"/>
          <p:nvPr/>
        </p:nvSpPr>
        <p:spPr>
          <a:xfrm>
            <a:off x="6240017" y="2615664"/>
            <a:ext cx="290083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0" b="1" dirty="0"/>
              <a:t>+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E1624E-4CA5-27D6-F1DF-C21CA5A2869F}"/>
              </a:ext>
            </a:extLst>
          </p:cNvPr>
          <p:cNvCxnSpPr>
            <a:cxnSpLocks/>
          </p:cNvCxnSpPr>
          <p:nvPr/>
        </p:nvCxnSpPr>
        <p:spPr>
          <a:xfrm>
            <a:off x="507345" y="799272"/>
            <a:ext cx="0" cy="457200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743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 What is Laravel?">
            <a:extLst>
              <a:ext uri="{FF2B5EF4-FFF2-40B4-BE49-F238E27FC236}">
                <a16:creationId xmlns:a16="http://schemas.microsoft.com/office/drawing/2014/main" id="{4D7682FC-5DED-F212-68D3-937CFBA42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521" y="995023"/>
            <a:ext cx="9008887" cy="506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85E2DF-50D2-B1A3-3BAA-A8F4FA599008}"/>
              </a:ext>
            </a:extLst>
          </p:cNvPr>
          <p:cNvSpPr txBox="1"/>
          <p:nvPr/>
        </p:nvSpPr>
        <p:spPr>
          <a:xfrm>
            <a:off x="2234425" y="209316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2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EBC51D97-D817-293B-6AEE-C4C43EC13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52D854AB-21E1-4636-94F9-8FEFA1DC556C}" type="slidenum">
              <a:rPr lang="en-US" sz="2400" smtClean="0"/>
              <a:t>7</a:t>
            </a:fld>
            <a:endParaRPr lang="en-US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C28E65-9F36-6A67-5420-BC0DE42229F6}"/>
              </a:ext>
            </a:extLst>
          </p:cNvPr>
          <p:cNvCxnSpPr>
            <a:cxnSpLocks/>
          </p:cNvCxnSpPr>
          <p:nvPr/>
        </p:nvCxnSpPr>
        <p:spPr>
          <a:xfrm>
            <a:off x="365105" y="460002"/>
            <a:ext cx="0" cy="457200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016CB88-87A4-68E5-F76A-8540F90260AD}"/>
              </a:ext>
            </a:extLst>
          </p:cNvPr>
          <p:cNvSpPr txBox="1"/>
          <p:nvPr/>
        </p:nvSpPr>
        <p:spPr>
          <a:xfrm>
            <a:off x="365105" y="455537"/>
            <a:ext cx="2900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Laravel Framework</a:t>
            </a:r>
          </a:p>
        </p:txBody>
      </p:sp>
    </p:spTree>
    <p:extLst>
      <p:ext uri="{BB962C8B-B14F-4D97-AF65-F5344CB8AC3E}">
        <p14:creationId xmlns:p14="http://schemas.microsoft.com/office/powerpoint/2010/main" val="21205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77E0C-71B4-47EC-6987-E20DFEABF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aravel Controller vs. Model - Explained - Learn and Explore Technical  Queries - Bacancy">
            <a:extLst>
              <a:ext uri="{FF2B5EF4-FFF2-40B4-BE49-F238E27FC236}">
                <a16:creationId xmlns:a16="http://schemas.microsoft.com/office/drawing/2014/main" id="{C3BFF2A4-2A7F-9A25-A245-622FB7B1C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470" y="917202"/>
            <a:ext cx="7876148" cy="527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64FC14-4786-0006-0AAF-755CDA1EE7A1}"/>
              </a:ext>
            </a:extLst>
          </p:cNvPr>
          <p:cNvSpPr txBox="1"/>
          <p:nvPr/>
        </p:nvSpPr>
        <p:spPr>
          <a:xfrm>
            <a:off x="2234425" y="209316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2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EC16B28-4603-C0C3-FE51-950A00F35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52D854AB-21E1-4636-94F9-8FEFA1DC556C}" type="slidenum">
              <a:rPr lang="en-US" sz="2400" smtClean="0"/>
              <a:t>8</a:t>
            </a:fld>
            <a:endParaRPr lang="en-US" sz="24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56213B1-4A98-8637-0831-874D6FF794B1}"/>
              </a:ext>
            </a:extLst>
          </p:cNvPr>
          <p:cNvCxnSpPr>
            <a:cxnSpLocks/>
          </p:cNvCxnSpPr>
          <p:nvPr/>
        </p:nvCxnSpPr>
        <p:spPr>
          <a:xfrm>
            <a:off x="497617" y="765275"/>
            <a:ext cx="0" cy="457200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F195A5B-B215-0ED7-4112-953FA7C8DF30}"/>
              </a:ext>
            </a:extLst>
          </p:cNvPr>
          <p:cNvSpPr txBox="1"/>
          <p:nvPr/>
        </p:nvSpPr>
        <p:spPr>
          <a:xfrm>
            <a:off x="205784" y="783069"/>
            <a:ext cx="2900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Mô</a:t>
            </a:r>
            <a:r>
              <a:rPr lang="en-US" sz="2400" b="1" dirty="0"/>
              <a:t> </a:t>
            </a:r>
            <a:r>
              <a:rPr lang="en-US" sz="2400" b="1" dirty="0" err="1"/>
              <a:t>hình</a:t>
            </a:r>
            <a:r>
              <a:rPr lang="en-US" sz="2400" b="1" dirty="0"/>
              <a:t> MVC</a:t>
            </a:r>
          </a:p>
        </p:txBody>
      </p:sp>
    </p:spTree>
    <p:extLst>
      <p:ext uri="{BB962C8B-B14F-4D97-AF65-F5344CB8AC3E}">
        <p14:creationId xmlns:p14="http://schemas.microsoft.com/office/powerpoint/2010/main" val="44609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7C6B3EE-C380-2E75-E2BC-52C8DE54A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034" y="917202"/>
            <a:ext cx="9355381" cy="529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85E2DF-50D2-B1A3-3BAA-A8F4FA599008}"/>
              </a:ext>
            </a:extLst>
          </p:cNvPr>
          <p:cNvSpPr txBox="1"/>
          <p:nvPr/>
        </p:nvSpPr>
        <p:spPr>
          <a:xfrm>
            <a:off x="2234425" y="209316"/>
            <a:ext cx="306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oper Black" panose="0208090404030B020404" pitchFamily="18" charset="0"/>
              </a:rPr>
              <a:t>2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EBC51D97-D817-293B-6AEE-C4C43EC13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52D854AB-21E1-4636-94F9-8FEFA1DC556C}" type="slidenum">
              <a:rPr lang="en-US" sz="2400" smtClean="0"/>
              <a:t>9</a:t>
            </a:fld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C032D7-7868-FD46-A726-30C4A2AFA319}"/>
              </a:ext>
            </a:extLst>
          </p:cNvPr>
          <p:cNvSpPr txBox="1"/>
          <p:nvPr/>
        </p:nvSpPr>
        <p:spPr>
          <a:xfrm>
            <a:off x="1387080" y="253700"/>
            <a:ext cx="9447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chemeClr val="accent1">
                    <a:lumMod val="75000"/>
                  </a:schemeClr>
                </a:solidFill>
              </a:rPr>
              <a:t>2 – PHÂN TÍCH THIẾT KẾ HỆ THỐNG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670086A-3FCD-E1C6-86E3-8C4D9FD863BB}"/>
              </a:ext>
            </a:extLst>
          </p:cNvPr>
          <p:cNvCxnSpPr>
            <a:cxnSpLocks/>
          </p:cNvCxnSpPr>
          <p:nvPr/>
        </p:nvCxnSpPr>
        <p:spPr>
          <a:xfrm>
            <a:off x="497617" y="1115474"/>
            <a:ext cx="0" cy="457200"/>
          </a:xfrm>
          <a:prstGeom prst="line">
            <a:avLst/>
          </a:prstGeom>
          <a:ln w="825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A5FA876-A22C-2095-F6F4-2CF73BE968AA}"/>
              </a:ext>
            </a:extLst>
          </p:cNvPr>
          <p:cNvSpPr txBox="1"/>
          <p:nvPr/>
        </p:nvSpPr>
        <p:spPr>
          <a:xfrm>
            <a:off x="497617" y="1094356"/>
            <a:ext cx="2900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Kiến</a:t>
            </a:r>
            <a:r>
              <a:rPr lang="en-US" sz="2400" b="1" dirty="0"/>
              <a:t> </a:t>
            </a:r>
            <a:r>
              <a:rPr lang="en-US" sz="2400" b="1" dirty="0" err="1"/>
              <a:t>trúc</a:t>
            </a:r>
            <a:r>
              <a:rPr lang="en-US" sz="2400" b="1" dirty="0"/>
              <a:t> </a:t>
            </a:r>
            <a:r>
              <a:rPr lang="en-US" sz="2400" b="1" dirty="0" err="1"/>
              <a:t>hệ</a:t>
            </a:r>
            <a:r>
              <a:rPr lang="en-US" sz="2400" b="1" dirty="0"/>
              <a:t> </a:t>
            </a:r>
            <a:r>
              <a:rPr lang="en-US" sz="2400" b="1" dirty="0" err="1"/>
              <a:t>thống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9923506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367</TotalTime>
  <Words>394</Words>
  <Application>Microsoft Office PowerPoint</Application>
  <PresentationFormat>Widescreen</PresentationFormat>
  <Paragraphs>94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Cooper Black</vt:lpstr>
      <vt:lpstr>Noto Sans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Tấn Đạt La</dc:creator>
  <cp:lastModifiedBy>Tấn Đạt La</cp:lastModifiedBy>
  <cp:revision>19</cp:revision>
  <dcterms:created xsi:type="dcterms:W3CDTF">2024-02-22T08:35:02Z</dcterms:created>
  <dcterms:modified xsi:type="dcterms:W3CDTF">2025-01-13T04:20:11Z</dcterms:modified>
</cp:coreProperties>
</file>